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14"/>
  </p:handoutMasterIdLst>
  <p:sldIdLst>
    <p:sldId id="256" r:id="rId2"/>
    <p:sldId id="269" r:id="rId3"/>
    <p:sldId id="276" r:id="rId4"/>
    <p:sldId id="259" r:id="rId5"/>
    <p:sldId id="271" r:id="rId6"/>
    <p:sldId id="275" r:id="rId7"/>
    <p:sldId id="272" r:id="rId8"/>
    <p:sldId id="273" r:id="rId9"/>
    <p:sldId id="274" r:id="rId10"/>
    <p:sldId id="258" r:id="rId11"/>
    <p:sldId id="277" r:id="rId12"/>
    <p:sldId id="260"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1DB9F8"/>
    <a:srgbClr val="F3F501"/>
    <a:srgbClr val="1DACE4"/>
    <a:srgbClr val="00E1E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3" autoAdjust="0"/>
    <p:restoredTop sz="94628" autoAdjust="0"/>
  </p:normalViewPr>
  <p:slideViewPr>
    <p:cSldViewPr snapToGrid="0">
      <p:cViewPr varScale="1">
        <p:scale>
          <a:sx n="65" d="100"/>
          <a:sy n="65" d="100"/>
        </p:scale>
        <p:origin x="-120" y="-504"/>
      </p:cViewPr>
      <p:guideLst>
        <p:guide orient="horz" pos="2160"/>
        <p:guide pos="29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handoutMaster" Target="handoutMasters/handout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D1FA038-4A44-F34F-8DDE-84B6A95D720A}" type="datetimeFigureOut">
              <a:rPr lang="en-US" smtClean="0"/>
              <a:t>1/8/16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596968B-0FF7-4340-93A2-C890FAEB3A89}" type="slidenum">
              <a:rPr lang="en-US" smtClean="0"/>
              <a:t>‹#›</a:t>
            </a:fld>
            <a:endParaRPr lang="en-US"/>
          </a:p>
        </p:txBody>
      </p:sp>
    </p:spTree>
    <p:extLst>
      <p:ext uri="{BB962C8B-B14F-4D97-AF65-F5344CB8AC3E}">
        <p14:creationId xmlns:p14="http://schemas.microsoft.com/office/powerpoint/2010/main" val="422689709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8009BE-DEDF-514F-92CC-E1A8249B421D}" type="datetimeFigureOut">
              <a:rPr lang="en-US" smtClean="0"/>
              <a:t>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B13CA-0A0E-1846-A465-BD3D94C5FF22}" type="slidenum">
              <a:rPr lang="en-US" smtClean="0"/>
              <a:t>‹#›</a:t>
            </a:fld>
            <a:endParaRPr lang="en-US"/>
          </a:p>
        </p:txBody>
      </p:sp>
    </p:spTree>
    <p:extLst>
      <p:ext uri="{BB962C8B-B14F-4D97-AF65-F5344CB8AC3E}">
        <p14:creationId xmlns:p14="http://schemas.microsoft.com/office/powerpoint/2010/main" val="518337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8009BE-DEDF-514F-92CC-E1A8249B421D}" type="datetimeFigureOut">
              <a:rPr lang="en-US" smtClean="0"/>
              <a:t>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B13CA-0A0E-1846-A465-BD3D94C5FF22}" type="slidenum">
              <a:rPr lang="en-US" smtClean="0"/>
              <a:t>‹#›</a:t>
            </a:fld>
            <a:endParaRPr lang="en-US"/>
          </a:p>
        </p:txBody>
      </p:sp>
    </p:spTree>
    <p:extLst>
      <p:ext uri="{BB962C8B-B14F-4D97-AF65-F5344CB8AC3E}">
        <p14:creationId xmlns:p14="http://schemas.microsoft.com/office/powerpoint/2010/main" val="860744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8009BE-DEDF-514F-92CC-E1A8249B421D}" type="datetimeFigureOut">
              <a:rPr lang="en-US" smtClean="0"/>
              <a:t>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B13CA-0A0E-1846-A465-BD3D94C5FF22}" type="slidenum">
              <a:rPr lang="en-US" smtClean="0"/>
              <a:t>‹#›</a:t>
            </a:fld>
            <a:endParaRPr lang="en-US"/>
          </a:p>
        </p:txBody>
      </p:sp>
    </p:spTree>
    <p:extLst>
      <p:ext uri="{BB962C8B-B14F-4D97-AF65-F5344CB8AC3E}">
        <p14:creationId xmlns:p14="http://schemas.microsoft.com/office/powerpoint/2010/main" val="3585841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8009BE-DEDF-514F-92CC-E1A8249B421D}" type="datetimeFigureOut">
              <a:rPr lang="en-US" smtClean="0"/>
              <a:t>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B13CA-0A0E-1846-A465-BD3D94C5FF22}" type="slidenum">
              <a:rPr lang="en-US" smtClean="0"/>
              <a:t>‹#›</a:t>
            </a:fld>
            <a:endParaRPr lang="en-US"/>
          </a:p>
        </p:txBody>
      </p:sp>
    </p:spTree>
    <p:extLst>
      <p:ext uri="{BB962C8B-B14F-4D97-AF65-F5344CB8AC3E}">
        <p14:creationId xmlns:p14="http://schemas.microsoft.com/office/powerpoint/2010/main" val="2825398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8009BE-DEDF-514F-92CC-E1A8249B421D}" type="datetimeFigureOut">
              <a:rPr lang="en-US" smtClean="0"/>
              <a:t>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B13CA-0A0E-1846-A465-BD3D94C5FF22}" type="slidenum">
              <a:rPr lang="en-US" smtClean="0"/>
              <a:t>‹#›</a:t>
            </a:fld>
            <a:endParaRPr lang="en-US"/>
          </a:p>
        </p:txBody>
      </p:sp>
    </p:spTree>
    <p:extLst>
      <p:ext uri="{BB962C8B-B14F-4D97-AF65-F5344CB8AC3E}">
        <p14:creationId xmlns:p14="http://schemas.microsoft.com/office/powerpoint/2010/main" val="1474433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8009BE-DEDF-514F-92CC-E1A8249B421D}" type="datetimeFigureOut">
              <a:rPr lang="en-US" smtClean="0"/>
              <a:t>1/8/16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B13CA-0A0E-1846-A465-BD3D94C5FF22}" type="slidenum">
              <a:rPr lang="en-US" smtClean="0"/>
              <a:t>‹#›</a:t>
            </a:fld>
            <a:endParaRPr lang="en-US"/>
          </a:p>
        </p:txBody>
      </p:sp>
    </p:spTree>
    <p:extLst>
      <p:ext uri="{BB962C8B-B14F-4D97-AF65-F5344CB8AC3E}">
        <p14:creationId xmlns:p14="http://schemas.microsoft.com/office/powerpoint/2010/main" val="817966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8009BE-DEDF-514F-92CC-E1A8249B421D}" type="datetimeFigureOut">
              <a:rPr lang="en-US" smtClean="0"/>
              <a:t>1/8/16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9B13CA-0A0E-1846-A465-BD3D94C5FF22}" type="slidenum">
              <a:rPr lang="en-US" smtClean="0"/>
              <a:t>‹#›</a:t>
            </a:fld>
            <a:endParaRPr lang="en-US"/>
          </a:p>
        </p:txBody>
      </p:sp>
    </p:spTree>
    <p:extLst>
      <p:ext uri="{BB962C8B-B14F-4D97-AF65-F5344CB8AC3E}">
        <p14:creationId xmlns:p14="http://schemas.microsoft.com/office/powerpoint/2010/main" val="512176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8009BE-DEDF-514F-92CC-E1A8249B421D}" type="datetimeFigureOut">
              <a:rPr lang="en-US" smtClean="0"/>
              <a:t>1/8/16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9B13CA-0A0E-1846-A465-BD3D94C5FF22}" type="slidenum">
              <a:rPr lang="en-US" smtClean="0"/>
              <a:t>‹#›</a:t>
            </a:fld>
            <a:endParaRPr lang="en-US"/>
          </a:p>
        </p:txBody>
      </p:sp>
    </p:spTree>
    <p:extLst>
      <p:ext uri="{BB962C8B-B14F-4D97-AF65-F5344CB8AC3E}">
        <p14:creationId xmlns:p14="http://schemas.microsoft.com/office/powerpoint/2010/main" val="266801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8009BE-DEDF-514F-92CC-E1A8249B421D}" type="datetimeFigureOut">
              <a:rPr lang="en-US" smtClean="0"/>
              <a:t>1/8/16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9B13CA-0A0E-1846-A465-BD3D94C5FF22}" type="slidenum">
              <a:rPr lang="en-US" smtClean="0"/>
              <a:t>‹#›</a:t>
            </a:fld>
            <a:endParaRPr lang="en-US"/>
          </a:p>
        </p:txBody>
      </p:sp>
    </p:spTree>
    <p:extLst>
      <p:ext uri="{BB962C8B-B14F-4D97-AF65-F5344CB8AC3E}">
        <p14:creationId xmlns:p14="http://schemas.microsoft.com/office/powerpoint/2010/main" val="3204277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8009BE-DEDF-514F-92CC-E1A8249B421D}" type="datetimeFigureOut">
              <a:rPr lang="en-US" smtClean="0"/>
              <a:t>1/8/16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B13CA-0A0E-1846-A465-BD3D94C5FF22}" type="slidenum">
              <a:rPr lang="en-US" smtClean="0"/>
              <a:t>‹#›</a:t>
            </a:fld>
            <a:endParaRPr lang="en-US"/>
          </a:p>
        </p:txBody>
      </p:sp>
    </p:spTree>
    <p:extLst>
      <p:ext uri="{BB962C8B-B14F-4D97-AF65-F5344CB8AC3E}">
        <p14:creationId xmlns:p14="http://schemas.microsoft.com/office/powerpoint/2010/main" val="1610630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8009BE-DEDF-514F-92CC-E1A8249B421D}" type="datetimeFigureOut">
              <a:rPr lang="en-US" smtClean="0"/>
              <a:t>1/8/16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B13CA-0A0E-1846-A465-BD3D94C5FF22}" type="slidenum">
              <a:rPr lang="en-US" smtClean="0"/>
              <a:t>‹#›</a:t>
            </a:fld>
            <a:endParaRPr lang="en-US"/>
          </a:p>
        </p:txBody>
      </p:sp>
    </p:spTree>
    <p:extLst>
      <p:ext uri="{BB962C8B-B14F-4D97-AF65-F5344CB8AC3E}">
        <p14:creationId xmlns:p14="http://schemas.microsoft.com/office/powerpoint/2010/main" val="36366459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8009BE-DEDF-514F-92CC-E1A8249B421D}" type="datetimeFigureOut">
              <a:rPr lang="en-US" smtClean="0"/>
              <a:t>1/8/16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9B13CA-0A0E-1846-A465-BD3D94C5FF22}" type="slidenum">
              <a:rPr lang="en-US" smtClean="0"/>
              <a:t>‹#›</a:t>
            </a:fld>
            <a:endParaRPr lang="en-US"/>
          </a:p>
        </p:txBody>
      </p:sp>
    </p:spTree>
    <p:extLst>
      <p:ext uri="{BB962C8B-B14F-4D97-AF65-F5344CB8AC3E}">
        <p14:creationId xmlns:p14="http://schemas.microsoft.com/office/powerpoint/2010/main" val="2681044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2">
            <a:alphaModFix amt="0"/>
          </a:blip>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5349874"/>
            <a:ext cx="6400800" cy="1301429"/>
          </a:xfrm>
        </p:spPr>
        <p:txBody>
          <a:bodyPr/>
          <a:lstStyle/>
          <a:p>
            <a:r>
              <a:rPr lang="en-US" dirty="0" smtClean="0">
                <a:solidFill>
                  <a:srgbClr val="1DACE4"/>
                </a:solidFill>
                <a:latin typeface="Arial Narrow"/>
                <a:cs typeface="Arial Narrow"/>
              </a:rPr>
              <a:t>By: Zoë Zimmerman</a:t>
            </a:r>
            <a:endParaRPr lang="en-US" dirty="0">
              <a:solidFill>
                <a:srgbClr val="1DACE4"/>
              </a:solidFill>
              <a:latin typeface="Arial Narrow"/>
              <a:cs typeface="Arial Narrow"/>
            </a:endParaRPr>
          </a:p>
        </p:txBody>
      </p:sp>
      <p:sp>
        <p:nvSpPr>
          <p:cNvPr id="6" name="Title 1"/>
          <p:cNvSpPr txBox="1">
            <a:spLocks/>
          </p:cNvSpPr>
          <p:nvPr/>
        </p:nvSpPr>
        <p:spPr>
          <a:xfrm>
            <a:off x="-31750" y="400050"/>
            <a:ext cx="917575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p>
        </p:txBody>
      </p:sp>
      <p:sp>
        <p:nvSpPr>
          <p:cNvPr id="7" name="Rectangle 6"/>
          <p:cNvSpPr/>
          <p:nvPr/>
        </p:nvSpPr>
        <p:spPr>
          <a:xfrm>
            <a:off x="1506798" y="4503757"/>
            <a:ext cx="6130404" cy="584776"/>
          </a:xfrm>
          <a:prstGeom prst="rect">
            <a:avLst/>
          </a:prstGeom>
        </p:spPr>
        <p:txBody>
          <a:bodyPr wrap="none">
            <a:spAutoFit/>
          </a:bodyPr>
          <a:lstStyle/>
          <a:p>
            <a:r>
              <a:rPr lang="en-US" sz="3200" b="1" dirty="0" smtClean="0">
                <a:latin typeface="Arial Narrow"/>
                <a:cs typeface="Arial Narrow"/>
              </a:rPr>
              <a:t>Communication/Marketing Internship</a:t>
            </a:r>
            <a:endParaRPr lang="en-US" sz="3200" b="1" dirty="0">
              <a:latin typeface="Arial Narrow"/>
              <a:cs typeface="Arial Narrow"/>
            </a:endParaRPr>
          </a:p>
        </p:txBody>
      </p:sp>
      <p:pic>
        <p:nvPicPr>
          <p:cNvPr id="8" name="Picture 7"/>
          <p:cNvPicPr>
            <a:picLocks noChangeAspect="1"/>
          </p:cNvPicPr>
          <p:nvPr/>
        </p:nvPicPr>
        <p:blipFill>
          <a:blip r:embed="rId3">
            <a:alphaModFix/>
          </a:blip>
          <a:stretch>
            <a:fillRect/>
          </a:stretch>
        </p:blipFill>
        <p:spPr>
          <a:xfrm>
            <a:off x="243923" y="3116199"/>
            <a:ext cx="7096125" cy="1442879"/>
          </a:xfrm>
          <a:prstGeom prst="rect">
            <a:avLst/>
          </a:prstGeom>
        </p:spPr>
      </p:pic>
      <p:sp>
        <p:nvSpPr>
          <p:cNvPr id="5" name="TextBox 4"/>
          <p:cNvSpPr txBox="1"/>
          <p:nvPr/>
        </p:nvSpPr>
        <p:spPr>
          <a:xfrm>
            <a:off x="7849684" y="4639624"/>
            <a:ext cx="184666" cy="369332"/>
          </a:xfrm>
          <a:prstGeom prst="rect">
            <a:avLst/>
          </a:prstGeom>
          <a:noFill/>
        </p:spPr>
        <p:txBody>
          <a:bodyPr wrap="none" rtlCol="0">
            <a:spAutoFit/>
          </a:bodyPr>
          <a:lstStyle/>
          <a:p>
            <a:endParaRPr lang="en-US" dirty="0"/>
          </a:p>
        </p:txBody>
      </p:sp>
      <p:pic>
        <p:nvPicPr>
          <p:cNvPr id="10" name="Picture 9"/>
          <p:cNvPicPr>
            <a:picLocks noChangeAspect="1"/>
          </p:cNvPicPr>
          <p:nvPr/>
        </p:nvPicPr>
        <p:blipFill>
          <a:blip r:embed="rId4"/>
          <a:stretch>
            <a:fillRect/>
          </a:stretch>
        </p:blipFill>
        <p:spPr>
          <a:xfrm>
            <a:off x="48089" y="352825"/>
            <a:ext cx="8910581" cy="2910790"/>
          </a:xfrm>
          <a:prstGeom prst="rect">
            <a:avLst/>
          </a:prstGeom>
        </p:spPr>
      </p:pic>
    </p:spTree>
    <p:extLst>
      <p:ext uri="{BB962C8B-B14F-4D97-AF65-F5344CB8AC3E}">
        <p14:creationId xmlns:p14="http://schemas.microsoft.com/office/powerpoint/2010/main" val="61825563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YS_Veterans_Day_Seacrest_Billboard_11.11.13.jpg"/>
          <p:cNvPicPr>
            <a:picLocks noChangeAspect="1"/>
          </p:cNvPicPr>
          <p:nvPr/>
        </p:nvPicPr>
        <p:blipFill rotWithShape="1">
          <a:blip r:embed="rId2">
            <a:extLst>
              <a:ext uri="{28A0092B-C50C-407E-A947-70E740481C1C}">
                <a14:useLocalDpi xmlns:a14="http://schemas.microsoft.com/office/drawing/2010/main" val="0"/>
              </a:ext>
            </a:extLst>
          </a:blip>
          <a:srcRect t="3008" b="6015"/>
          <a:stretch/>
        </p:blipFill>
        <p:spPr>
          <a:xfrm>
            <a:off x="369891" y="652722"/>
            <a:ext cx="8774109" cy="2099299"/>
          </a:xfrm>
          <a:prstGeom prst="rect">
            <a:avLst/>
          </a:prstGeom>
        </p:spPr>
      </p:pic>
      <p:sp>
        <p:nvSpPr>
          <p:cNvPr id="2" name="Title 1"/>
          <p:cNvSpPr>
            <a:spLocks noGrp="1"/>
          </p:cNvSpPr>
          <p:nvPr>
            <p:ph type="title"/>
          </p:nvPr>
        </p:nvSpPr>
        <p:spPr>
          <a:xfrm>
            <a:off x="457200" y="-582160"/>
            <a:ext cx="8009875" cy="1958169"/>
          </a:xfrm>
        </p:spPr>
        <p:txBody>
          <a:bodyPr>
            <a:normAutofit/>
          </a:bodyPr>
          <a:lstStyle/>
          <a:p>
            <a:r>
              <a:rPr lang="en-US" sz="2400" dirty="0" smtClean="0">
                <a:latin typeface="Arial Narrow"/>
                <a:cs typeface="Arial Narrow"/>
              </a:rPr>
              <a:t>I </a:t>
            </a:r>
            <a:r>
              <a:rPr lang="en-US" sz="2400" dirty="0" smtClean="0">
                <a:latin typeface="Arial Narrow"/>
                <a:cs typeface="Arial Narrow"/>
              </a:rPr>
              <a:t>helped write a </a:t>
            </a:r>
            <a:r>
              <a:rPr lang="en-US" sz="2400" dirty="0" smtClean="0">
                <a:latin typeface="Arial Narrow"/>
                <a:cs typeface="Arial Narrow"/>
              </a:rPr>
              <a:t>Q&amp;A for </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a:cs typeface="Arial Narrow"/>
              </a:rPr>
              <a:t>RYAN SEACREST</a:t>
            </a:r>
            <a:endParaRPr lang="en-US" sz="2400"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a:cs typeface="Arial Narrow"/>
            </a:endParaRPr>
          </a:p>
        </p:txBody>
      </p:sp>
      <p:sp>
        <p:nvSpPr>
          <p:cNvPr id="3" name="Content Placeholder 2"/>
          <p:cNvSpPr>
            <a:spLocks noGrp="1"/>
          </p:cNvSpPr>
          <p:nvPr>
            <p:ph idx="1"/>
          </p:nvPr>
        </p:nvSpPr>
        <p:spPr>
          <a:xfrm>
            <a:off x="0" y="2681456"/>
            <a:ext cx="9144000" cy="4335315"/>
          </a:xfrm>
        </p:spPr>
        <p:txBody>
          <a:bodyPr>
            <a:noAutofit/>
          </a:bodyPr>
          <a:lstStyle/>
          <a:p>
            <a:pPr lvl="0">
              <a:buFont typeface="+mj-lt"/>
              <a:buAutoNum type="arabicPeriod"/>
            </a:pPr>
            <a:r>
              <a:rPr lang="en-US" sz="1600" b="1" dirty="0" smtClean="0">
                <a:latin typeface="Arial Narrow"/>
                <a:cs typeface="Arial Narrow"/>
              </a:rPr>
              <a:t>Ryan</a:t>
            </a:r>
            <a:r>
              <a:rPr lang="en-US" sz="1600" b="1" dirty="0">
                <a:latin typeface="Arial Narrow"/>
                <a:cs typeface="Arial Narrow"/>
              </a:rPr>
              <a:t>… can you tell me about a Veteran who has had an impact on your life?</a:t>
            </a:r>
            <a:endParaRPr lang="en-US" sz="1600" dirty="0">
              <a:latin typeface="Arial Narrow"/>
              <a:cs typeface="Arial Narrow"/>
            </a:endParaRPr>
          </a:p>
          <a:p>
            <a:pPr marL="800100" lvl="1" indent="-342900">
              <a:buFont typeface="+mj-lt"/>
              <a:buAutoNum type="arabicPeriod"/>
            </a:pPr>
            <a:r>
              <a:rPr lang="en-US" sz="1600" dirty="0">
                <a:latin typeface="Arial Narrow"/>
                <a:cs typeface="Arial Narrow"/>
              </a:rPr>
              <a:t>(personal response)</a:t>
            </a:r>
          </a:p>
          <a:p>
            <a:pPr lvl="0">
              <a:buFont typeface="+mj-lt"/>
              <a:buAutoNum type="arabicPeriod"/>
            </a:pPr>
            <a:r>
              <a:rPr lang="en-US" sz="1600" b="1" dirty="0">
                <a:latin typeface="Arial Narrow"/>
                <a:cs typeface="Arial Narrow"/>
              </a:rPr>
              <a:t>What is the </a:t>
            </a:r>
            <a:r>
              <a:rPr lang="en-US" sz="1600" b="1" dirty="0" err="1">
                <a:latin typeface="Arial Narrow"/>
                <a:cs typeface="Arial Narrow"/>
              </a:rPr>
              <a:t>iHeart</a:t>
            </a:r>
            <a:r>
              <a:rPr lang="en-US" sz="1600" b="1" dirty="0">
                <a:latin typeface="Arial Narrow"/>
                <a:cs typeface="Arial Narrow"/>
              </a:rPr>
              <a:t> Radio Show Your Stripes Campaign all about? </a:t>
            </a:r>
            <a:endParaRPr lang="en-US" sz="1600" dirty="0">
              <a:latin typeface="Arial Narrow"/>
              <a:cs typeface="Arial Narrow"/>
            </a:endParaRPr>
          </a:p>
          <a:p>
            <a:pPr marL="800100" lvl="1" indent="-342900">
              <a:buFont typeface="+mj-lt"/>
              <a:buAutoNum type="arabicPeriod"/>
            </a:pPr>
            <a:r>
              <a:rPr lang="en-US" sz="1600" dirty="0">
                <a:latin typeface="Arial Narrow"/>
                <a:cs typeface="Arial Narrow"/>
              </a:rPr>
              <a:t> </a:t>
            </a:r>
            <a:r>
              <a:rPr lang="en-US" sz="1600" dirty="0" err="1">
                <a:latin typeface="Arial Narrow"/>
                <a:cs typeface="Arial Narrow"/>
              </a:rPr>
              <a:t>iHeartRadio’s</a:t>
            </a:r>
            <a:r>
              <a:rPr lang="en-US" sz="1600" dirty="0">
                <a:latin typeface="Arial Narrow"/>
                <a:cs typeface="Arial Narrow"/>
              </a:rPr>
              <a:t> Show Your Stripes is a community initiative launched by Clear Channel, to generate awareness around the issue of veteran unemployment, encourage businesses to hire skilled veterans, and help those transitioning out of the military find jobs. </a:t>
            </a:r>
          </a:p>
          <a:p>
            <a:pPr marL="800100" lvl="1" indent="-342900">
              <a:buFont typeface="+mj-lt"/>
              <a:buAutoNum type="arabicPeriod"/>
            </a:pPr>
            <a:r>
              <a:rPr lang="en-US" sz="1600" dirty="0">
                <a:latin typeface="Arial Narrow"/>
                <a:cs typeface="Arial Narrow"/>
              </a:rPr>
              <a:t>With over $75 million in radio, digital and out-of-home resources dedicated to this initiative in just one year, </a:t>
            </a:r>
            <a:r>
              <a:rPr lang="en-US" sz="1600" dirty="0" err="1">
                <a:latin typeface="Arial Narrow"/>
                <a:cs typeface="Arial Narrow"/>
              </a:rPr>
              <a:t>iHeartRadio’s</a:t>
            </a:r>
            <a:r>
              <a:rPr lang="en-US" sz="1600" dirty="0">
                <a:latin typeface="Arial Narrow"/>
                <a:cs typeface="Arial Narrow"/>
              </a:rPr>
              <a:t> Show Your Stripes is the single largest public service campaign in Clear Channel’s history.</a:t>
            </a:r>
          </a:p>
          <a:p>
            <a:pPr lvl="0">
              <a:buFont typeface="+mj-lt"/>
              <a:buAutoNum type="arabicPeriod"/>
            </a:pPr>
            <a:r>
              <a:rPr lang="en-US" sz="1600" b="1" dirty="0" smtClean="0">
                <a:latin typeface="Arial Narrow"/>
                <a:cs typeface="Arial Narrow"/>
              </a:rPr>
              <a:t>How </a:t>
            </a:r>
            <a:r>
              <a:rPr lang="en-US" sz="1600" b="1" dirty="0">
                <a:latin typeface="Arial Narrow"/>
                <a:cs typeface="Arial Narrow"/>
              </a:rPr>
              <a:t>can a potential employer learn more about hiring vets?</a:t>
            </a:r>
            <a:endParaRPr lang="en-US" sz="1600" dirty="0">
              <a:latin typeface="Arial Narrow"/>
              <a:cs typeface="Arial Narrow"/>
            </a:endParaRPr>
          </a:p>
          <a:p>
            <a:pPr marL="800100" lvl="1" indent="-342900">
              <a:buFont typeface="+mj-lt"/>
              <a:buAutoNum type="arabicPeriod"/>
            </a:pPr>
            <a:r>
              <a:rPr lang="en-US" sz="1600" dirty="0">
                <a:latin typeface="Arial Narrow"/>
                <a:cs typeface="Arial Narrow"/>
              </a:rPr>
              <a:t>A potential employer can learn more about hiring vets by reading up on </a:t>
            </a:r>
            <a:r>
              <a:rPr lang="en-US" sz="1600" dirty="0" err="1">
                <a:latin typeface="Arial Narrow"/>
                <a:cs typeface="Arial Narrow"/>
              </a:rPr>
              <a:t>iHeartRadio’s</a:t>
            </a:r>
            <a:r>
              <a:rPr lang="en-US" sz="1600" dirty="0">
                <a:latin typeface="Arial Narrow"/>
                <a:cs typeface="Arial Narrow"/>
              </a:rPr>
              <a:t> </a:t>
            </a:r>
            <a:r>
              <a:rPr lang="en-US" sz="1600" dirty="0" err="1">
                <a:latin typeface="Arial Narrow"/>
                <a:cs typeface="Arial Narrow"/>
              </a:rPr>
              <a:t>showyourstripes.org</a:t>
            </a:r>
            <a:r>
              <a:rPr lang="en-US" sz="1600" dirty="0">
                <a:latin typeface="Arial Narrow"/>
                <a:cs typeface="Arial Narrow"/>
              </a:rPr>
              <a:t>. </a:t>
            </a:r>
          </a:p>
          <a:p>
            <a:pPr marL="800100" lvl="1" indent="-342900">
              <a:buFont typeface="+mj-lt"/>
              <a:buAutoNum type="arabicPeriod"/>
            </a:pPr>
            <a:r>
              <a:rPr lang="en-US" sz="1600" dirty="0">
                <a:latin typeface="Arial Narrow"/>
                <a:cs typeface="Arial Narrow"/>
              </a:rPr>
              <a:t>Employers have the opportunity to post jobs specifically geared toward veterans because of the partnership between </a:t>
            </a:r>
            <a:r>
              <a:rPr lang="en-US" sz="1600" dirty="0" err="1">
                <a:latin typeface="Arial Narrow"/>
                <a:cs typeface="Arial Narrow"/>
              </a:rPr>
              <a:t>iHeartRadio’s</a:t>
            </a:r>
            <a:r>
              <a:rPr lang="en-US" sz="1600" dirty="0">
                <a:latin typeface="Arial Narrow"/>
                <a:cs typeface="Arial Narrow"/>
              </a:rPr>
              <a:t> Show Your Stripes, </a:t>
            </a:r>
            <a:r>
              <a:rPr lang="en-US" sz="1600" dirty="0" err="1">
                <a:latin typeface="Arial Narrow"/>
                <a:cs typeface="Arial Narrow"/>
              </a:rPr>
              <a:t>Military.com</a:t>
            </a:r>
            <a:r>
              <a:rPr lang="en-US" sz="1600" dirty="0">
                <a:latin typeface="Arial Narrow"/>
                <a:cs typeface="Arial Narrow"/>
              </a:rPr>
              <a:t>, and Monster.</a:t>
            </a:r>
          </a:p>
          <a:p>
            <a:pPr marL="800100" lvl="1" indent="-342900">
              <a:buFont typeface="+mj-lt"/>
              <a:buAutoNum type="arabicPeriod"/>
            </a:pPr>
            <a:r>
              <a:rPr lang="en-US" sz="1600" dirty="0">
                <a:latin typeface="Arial Narrow"/>
                <a:cs typeface="Arial Narrow"/>
              </a:rPr>
              <a:t>With its partnership with </a:t>
            </a:r>
            <a:r>
              <a:rPr lang="en-US" sz="1600" dirty="0" err="1">
                <a:latin typeface="Arial Narrow"/>
                <a:cs typeface="Arial Narrow"/>
              </a:rPr>
              <a:t>Military.com</a:t>
            </a:r>
            <a:r>
              <a:rPr lang="en-US" sz="1600" dirty="0">
                <a:latin typeface="Arial Narrow"/>
                <a:cs typeface="Arial Narrow"/>
              </a:rPr>
              <a:t> and Monster, Show Your Stripes offers vets access to 70,000 military friendly jobs and businesses. </a:t>
            </a:r>
          </a:p>
          <a:p>
            <a:pPr lvl="0">
              <a:buFont typeface="+mj-lt"/>
              <a:buAutoNum type="arabicPeriod"/>
            </a:pPr>
            <a:r>
              <a:rPr lang="en-US" sz="1600" b="1" dirty="0" smtClean="0">
                <a:latin typeface="Arial Narrow"/>
                <a:cs typeface="Arial Narrow"/>
              </a:rPr>
              <a:t>………</a:t>
            </a:r>
            <a:endParaRPr lang="en-US" sz="1200" dirty="0">
              <a:latin typeface="Arial Narrow"/>
              <a:cs typeface="Arial Narrow"/>
            </a:endParaRPr>
          </a:p>
        </p:txBody>
      </p:sp>
    </p:spTree>
    <p:extLst>
      <p:ext uri="{BB962C8B-B14F-4D97-AF65-F5344CB8AC3E}">
        <p14:creationId xmlns:p14="http://schemas.microsoft.com/office/powerpoint/2010/main" val="101744235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685" t="20309"/>
          <a:stretch/>
        </p:blipFill>
        <p:spPr>
          <a:xfrm rot="699808">
            <a:off x="5699136" y="-157351"/>
            <a:ext cx="3531871" cy="4187139"/>
          </a:xfrm>
          <a:prstGeom prst="rect">
            <a:avLst/>
          </a:prstGeom>
        </p:spPr>
      </p:pic>
      <p:pic>
        <p:nvPicPr>
          <p:cNvPr id="8" name="Picture 7"/>
          <p:cNvPicPr>
            <a:picLocks noChangeAspect="1"/>
          </p:cNvPicPr>
          <p:nvPr/>
        </p:nvPicPr>
        <p:blipFill rotWithShape="1">
          <a:blip r:embed="rId3"/>
          <a:srcRect r="1918"/>
          <a:stretch/>
        </p:blipFill>
        <p:spPr>
          <a:xfrm rot="21151913">
            <a:off x="-257373" y="3351820"/>
            <a:ext cx="3044452" cy="4138648"/>
          </a:xfrm>
          <a:prstGeom prst="rect">
            <a:avLst/>
          </a:prstGeom>
        </p:spPr>
      </p:pic>
      <p:pic>
        <p:nvPicPr>
          <p:cNvPr id="9" name="Picture 8"/>
          <p:cNvPicPr>
            <a:picLocks noChangeAspect="1"/>
          </p:cNvPicPr>
          <p:nvPr/>
        </p:nvPicPr>
        <p:blipFill rotWithShape="1">
          <a:blip r:embed="rId4"/>
          <a:srcRect l="2298" t="13662" r="17795" b="18181"/>
          <a:stretch/>
        </p:blipFill>
        <p:spPr>
          <a:xfrm rot="275403">
            <a:off x="4913409" y="3228332"/>
            <a:ext cx="4671585" cy="3806080"/>
          </a:xfrm>
          <a:prstGeom prst="rect">
            <a:avLst/>
          </a:prstGeom>
        </p:spPr>
      </p:pic>
      <p:pic>
        <p:nvPicPr>
          <p:cNvPr id="7" name="Picture 6"/>
          <p:cNvPicPr>
            <a:picLocks noChangeAspect="1"/>
          </p:cNvPicPr>
          <p:nvPr/>
        </p:nvPicPr>
        <p:blipFill rotWithShape="1">
          <a:blip r:embed="rId5"/>
          <a:srcRect l="8557" b="22884"/>
          <a:stretch/>
        </p:blipFill>
        <p:spPr>
          <a:xfrm rot="21150964">
            <a:off x="2346087" y="-286669"/>
            <a:ext cx="3393137" cy="4339725"/>
          </a:xfrm>
          <a:prstGeom prst="rect">
            <a:avLst/>
          </a:prstGeom>
        </p:spPr>
      </p:pic>
      <p:sp>
        <p:nvSpPr>
          <p:cNvPr id="2" name="Title 1"/>
          <p:cNvSpPr>
            <a:spLocks noGrp="1"/>
          </p:cNvSpPr>
          <p:nvPr>
            <p:ph type="title"/>
          </p:nvPr>
        </p:nvSpPr>
        <p:spPr>
          <a:xfrm>
            <a:off x="5715275" y="141130"/>
            <a:ext cx="2557763" cy="3757565"/>
          </a:xfrm>
        </p:spPr>
        <p:txBody>
          <a:bodyPr>
            <a:normAutofit/>
          </a:bodyPr>
          <a:lstStyle/>
          <a:p>
            <a:r>
              <a:rPr lang="en-US" sz="2400" b="1" dirty="0" smtClean="0">
                <a:solidFill>
                  <a:schemeClr val="bg1"/>
                </a:solidFill>
                <a:latin typeface="Arial Narrow"/>
                <a:cs typeface="Arial Narrow"/>
              </a:rPr>
              <a:t>And I had the opportunity to see some great musical performances!</a:t>
            </a:r>
            <a:endParaRPr lang="en-US" sz="2400" b="1" dirty="0">
              <a:solidFill>
                <a:schemeClr val="bg1"/>
              </a:solidFill>
              <a:latin typeface="Arial Narrow"/>
              <a:cs typeface="Arial Narrow"/>
            </a:endParaRPr>
          </a:p>
        </p:txBody>
      </p:sp>
      <p:pic>
        <p:nvPicPr>
          <p:cNvPr id="6" name="Picture 5"/>
          <p:cNvPicPr>
            <a:picLocks noChangeAspect="1"/>
          </p:cNvPicPr>
          <p:nvPr/>
        </p:nvPicPr>
        <p:blipFill rotWithShape="1">
          <a:blip r:embed="rId6"/>
          <a:srcRect l="997" t="7224" r="8770" b="9791"/>
          <a:stretch/>
        </p:blipFill>
        <p:spPr>
          <a:xfrm rot="436431">
            <a:off x="-546827" y="8932"/>
            <a:ext cx="3139874" cy="3850182"/>
          </a:xfrm>
          <a:prstGeom prst="rect">
            <a:avLst/>
          </a:prstGeom>
        </p:spPr>
      </p:pic>
      <p:pic>
        <p:nvPicPr>
          <p:cNvPr id="5" name="Picture 4"/>
          <p:cNvPicPr>
            <a:picLocks noChangeAspect="1"/>
          </p:cNvPicPr>
          <p:nvPr/>
        </p:nvPicPr>
        <p:blipFill rotWithShape="1">
          <a:blip r:embed="rId7"/>
          <a:srcRect l="9059" b="3448"/>
          <a:stretch/>
        </p:blipFill>
        <p:spPr>
          <a:xfrm rot="385519">
            <a:off x="2310806" y="3898696"/>
            <a:ext cx="3721985" cy="2963714"/>
          </a:xfrm>
          <a:prstGeom prst="rect">
            <a:avLst/>
          </a:prstGeom>
        </p:spPr>
      </p:pic>
    </p:spTree>
    <p:extLst>
      <p:ext uri="{BB962C8B-B14F-4D97-AF65-F5344CB8AC3E}">
        <p14:creationId xmlns:p14="http://schemas.microsoft.com/office/powerpoint/2010/main" val="21309119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81520" y="1215036"/>
            <a:ext cx="8722079" cy="3918541"/>
          </a:xfrm>
        </p:spPr>
        <p:txBody>
          <a:bodyPr/>
          <a:lstStyle/>
          <a:p>
            <a:pPr marL="0" indent="0" algn="ctr">
              <a:buNone/>
            </a:pP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 was fortunate enough to have been given the opportunity to intern at Clear Channel this summer. An office that awaited me with an incredible team ready to answer my questions (which there were many of) and teach me about all the different aspects of the media industry was most definitely a reason to get up everyday. </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548633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698880" y="176411"/>
            <a:ext cx="6304002" cy="8485401"/>
          </a:xfrm>
        </p:spPr>
        <p:txBody>
          <a:bodyPr>
            <a:noAutofit/>
          </a:bodyPr>
          <a:lstStyle/>
          <a:p>
            <a:pPr marL="0" indent="0" algn="r">
              <a:buNone/>
            </a:pPr>
            <a:r>
              <a:rPr lang="en-US" b="1" dirty="0" smtClean="0">
                <a:solidFill>
                  <a:schemeClr val="bg1">
                    <a:lumMod val="85000"/>
                  </a:schemeClr>
                </a:solidFill>
                <a:latin typeface="Arial Narrow"/>
                <a:cs typeface="Arial Narrow"/>
              </a:rPr>
              <a:t>My internship at Clear Channel was more than I could have ever dreamed of. Never having completed an internship before, I wasn’t sure exactly what I was walking into, though, there was never a moment prior to the internship that I had doubts. I knew I was going to be in for a pretty good summer, working in the field I am seeking to enter consequent to my graduation. Little did I know that I was going to have the summer of a life time. </a:t>
            </a:r>
            <a:endParaRPr lang="en-US" b="1" dirty="0">
              <a:solidFill>
                <a:schemeClr val="bg1">
                  <a:lumMod val="85000"/>
                </a:schemeClr>
              </a:solidFill>
              <a:latin typeface="Arial Narrow"/>
              <a:cs typeface="Arial Narrow"/>
            </a:endParaRPr>
          </a:p>
        </p:txBody>
      </p:sp>
    </p:spTree>
    <p:extLst>
      <p:ext uri="{BB962C8B-B14F-4D97-AF65-F5344CB8AC3E}">
        <p14:creationId xmlns:p14="http://schemas.microsoft.com/office/powerpoint/2010/main" val="4624630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21114" y="493952"/>
            <a:ext cx="2945837" cy="3051922"/>
          </a:xfrm>
        </p:spPr>
        <p:txBody>
          <a:bodyPr>
            <a:normAutofit fontScale="90000"/>
          </a:bodyPr>
          <a:lstStyle/>
          <a:p>
            <a:r>
              <a:rPr lang="en-US" dirty="0" smtClean="0">
                <a:solidFill>
                  <a:schemeClr val="bg2"/>
                </a:solidFill>
                <a:latin typeface="Arial Narrow"/>
                <a:cs typeface="Arial Narrow"/>
              </a:rPr>
              <a:t>Here are some of the tasks that kept me busy...</a:t>
            </a:r>
            <a:endParaRPr lang="en-US" dirty="0">
              <a:solidFill>
                <a:schemeClr val="bg2"/>
              </a:solidFill>
              <a:latin typeface="Arial Narrow"/>
              <a:cs typeface="Arial Narrow"/>
            </a:endParaRPr>
          </a:p>
        </p:txBody>
      </p:sp>
    </p:spTree>
    <p:extLst>
      <p:ext uri="{BB962C8B-B14F-4D97-AF65-F5344CB8AC3E}">
        <p14:creationId xmlns:p14="http://schemas.microsoft.com/office/powerpoint/2010/main" val="222679244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4-09-09 at 9.43.57 PM.png"/>
          <p:cNvPicPr>
            <a:picLocks noChangeAspect="1"/>
          </p:cNvPicPr>
          <p:nvPr/>
        </p:nvPicPr>
        <p:blipFill rotWithShape="1">
          <a:blip r:embed="rId2">
            <a:extLst>
              <a:ext uri="{28A0092B-C50C-407E-A947-70E740481C1C}">
                <a14:useLocalDpi xmlns:a14="http://schemas.microsoft.com/office/drawing/2010/main" val="0"/>
              </a:ext>
            </a:extLst>
          </a:blip>
          <a:srcRect t="-536" r="12579" b="3467"/>
          <a:stretch/>
        </p:blipFill>
        <p:spPr>
          <a:xfrm>
            <a:off x="6201855" y="2535917"/>
            <a:ext cx="2942145" cy="4322083"/>
          </a:xfrm>
          <a:prstGeom prst="rect">
            <a:avLst/>
          </a:prstGeom>
        </p:spPr>
      </p:pic>
      <p:pic>
        <p:nvPicPr>
          <p:cNvPr id="11" name="Picture 10" descr="Screen Shot 2014-09-09 at 9.43.40 PM.png"/>
          <p:cNvPicPr>
            <a:picLocks noChangeAspect="1"/>
          </p:cNvPicPr>
          <p:nvPr/>
        </p:nvPicPr>
        <p:blipFill rotWithShape="1">
          <a:blip r:embed="rId3">
            <a:extLst>
              <a:ext uri="{28A0092B-C50C-407E-A947-70E740481C1C}">
                <a14:useLocalDpi xmlns:a14="http://schemas.microsoft.com/office/drawing/2010/main" val="0"/>
              </a:ext>
            </a:extLst>
          </a:blip>
          <a:srcRect l="9806" t="5978" r="13286" b="9165"/>
          <a:stretch/>
        </p:blipFill>
        <p:spPr>
          <a:xfrm>
            <a:off x="4727450" y="1464217"/>
            <a:ext cx="3316270" cy="4906119"/>
          </a:xfrm>
          <a:prstGeom prst="rect">
            <a:avLst/>
          </a:prstGeom>
        </p:spPr>
      </p:pic>
      <p:pic>
        <p:nvPicPr>
          <p:cNvPr id="13" name="Picture 12" descr="Screen Shot 2014-09-09 at 9.43.31 PM.png"/>
          <p:cNvPicPr>
            <a:picLocks noChangeAspect="1"/>
          </p:cNvPicPr>
          <p:nvPr/>
        </p:nvPicPr>
        <p:blipFill rotWithShape="1">
          <a:blip r:embed="rId4">
            <a:extLst>
              <a:ext uri="{28A0092B-C50C-407E-A947-70E740481C1C}">
                <a14:useLocalDpi xmlns:a14="http://schemas.microsoft.com/office/drawing/2010/main" val="0"/>
              </a:ext>
            </a:extLst>
          </a:blip>
          <a:srcRect l="10406" r="10379" b="33292"/>
          <a:stretch/>
        </p:blipFill>
        <p:spPr>
          <a:xfrm rot="809822">
            <a:off x="7319843" y="896335"/>
            <a:ext cx="1462104" cy="1679031"/>
          </a:xfrm>
          <a:prstGeom prst="rect">
            <a:avLst/>
          </a:prstGeom>
        </p:spPr>
      </p:pic>
      <p:pic>
        <p:nvPicPr>
          <p:cNvPr id="9" name="Picture 8"/>
          <p:cNvPicPr>
            <a:picLocks noChangeAspect="1"/>
          </p:cNvPicPr>
          <p:nvPr/>
        </p:nvPicPr>
        <p:blipFill>
          <a:blip r:embed="rId5"/>
          <a:stretch>
            <a:fillRect/>
          </a:stretch>
        </p:blipFill>
        <p:spPr>
          <a:xfrm rot="20233325">
            <a:off x="56922" y="1257948"/>
            <a:ext cx="2273541" cy="752017"/>
          </a:xfrm>
          <a:prstGeom prst="rect">
            <a:avLst/>
          </a:prstGeom>
        </p:spPr>
      </p:pic>
      <p:sp>
        <p:nvSpPr>
          <p:cNvPr id="14" name="TextBox 13"/>
          <p:cNvSpPr txBox="1"/>
          <p:nvPr/>
        </p:nvSpPr>
        <p:spPr>
          <a:xfrm>
            <a:off x="243419" y="2056685"/>
            <a:ext cx="4175125" cy="4801315"/>
          </a:xfrm>
          <a:prstGeom prst="rect">
            <a:avLst/>
          </a:prstGeom>
          <a:noFill/>
        </p:spPr>
        <p:txBody>
          <a:bodyPr wrap="square" rtlCol="0">
            <a:spAutoFit/>
          </a:bodyPr>
          <a:lstStyle/>
          <a:p>
            <a:r>
              <a:rPr lang="en-US" dirty="0" smtClean="0">
                <a:latin typeface="Arial Narrow"/>
                <a:cs typeface="Arial Narrow"/>
              </a:rPr>
              <a:t>Everyday, </a:t>
            </a:r>
            <a:r>
              <a:rPr lang="en-US" dirty="0">
                <a:latin typeface="Arial Narrow"/>
                <a:cs typeface="Arial Narrow"/>
              </a:rPr>
              <a:t>u</a:t>
            </a:r>
            <a:r>
              <a:rPr lang="en-US" dirty="0" smtClean="0">
                <a:latin typeface="Arial Narrow"/>
                <a:cs typeface="Arial Narrow"/>
              </a:rPr>
              <a:t>sing </a:t>
            </a:r>
            <a:r>
              <a:rPr lang="en-US" b="1" dirty="0" err="1">
                <a:solidFill>
                  <a:srgbClr val="17375E"/>
                </a:solidFill>
                <a:latin typeface="Arial Narrow"/>
                <a:cs typeface="Arial Narrow"/>
              </a:rPr>
              <a:t>M</a:t>
            </a:r>
            <a:r>
              <a:rPr lang="en-US" b="1" dirty="0" err="1" smtClean="0">
                <a:solidFill>
                  <a:srgbClr val="17375E"/>
                </a:solidFill>
                <a:latin typeface="Arial Narrow"/>
                <a:cs typeface="Arial Narrow"/>
              </a:rPr>
              <a:t>eltwater</a:t>
            </a:r>
            <a:r>
              <a:rPr lang="en-US" dirty="0" smtClean="0">
                <a:latin typeface="Arial Narrow"/>
                <a:cs typeface="Arial Narrow"/>
              </a:rPr>
              <a:t>, an online </a:t>
            </a:r>
            <a:r>
              <a:rPr lang="en-US" dirty="0">
                <a:latin typeface="Arial Narrow"/>
                <a:cs typeface="Arial Narrow"/>
              </a:rPr>
              <a:t>media intelligence </a:t>
            </a:r>
            <a:r>
              <a:rPr lang="en-US" dirty="0" smtClean="0">
                <a:latin typeface="Arial Narrow"/>
                <a:cs typeface="Arial Narrow"/>
              </a:rPr>
              <a:t>service, I archived articles that mentioned keywords such as </a:t>
            </a:r>
            <a:r>
              <a:rPr lang="en-US" i="1" dirty="0" smtClean="0">
                <a:solidFill>
                  <a:srgbClr val="1DACE4"/>
                </a:solidFill>
                <a:latin typeface="Arial Narrow"/>
                <a:cs typeface="Arial Narrow"/>
              </a:rPr>
              <a:t>Clear Channel</a:t>
            </a:r>
            <a:r>
              <a:rPr lang="en-US" dirty="0" smtClean="0">
                <a:latin typeface="Arial Narrow"/>
                <a:cs typeface="Arial Narrow"/>
              </a:rPr>
              <a:t>, </a:t>
            </a:r>
            <a:r>
              <a:rPr lang="en-US" i="1" dirty="0" err="1" smtClean="0">
                <a:solidFill>
                  <a:srgbClr val="1DACE4"/>
                </a:solidFill>
                <a:latin typeface="Arial Narrow"/>
                <a:cs typeface="Arial Narrow"/>
              </a:rPr>
              <a:t>iHeartRadio</a:t>
            </a:r>
            <a:r>
              <a:rPr lang="en-US" dirty="0" smtClean="0">
                <a:solidFill>
                  <a:srgbClr val="1DACE4"/>
                </a:solidFill>
                <a:latin typeface="Arial Narrow"/>
                <a:cs typeface="Arial Narrow"/>
              </a:rPr>
              <a:t>, </a:t>
            </a:r>
            <a:r>
              <a:rPr lang="en-US" i="1" dirty="0" smtClean="0">
                <a:solidFill>
                  <a:srgbClr val="1DACE4"/>
                </a:solidFill>
                <a:latin typeface="Arial Narrow"/>
                <a:cs typeface="Arial Narrow"/>
              </a:rPr>
              <a:t>Bob Pittman</a:t>
            </a:r>
            <a:r>
              <a:rPr lang="en-US" dirty="0" smtClean="0">
                <a:latin typeface="Arial Narrow"/>
                <a:cs typeface="Arial Narrow"/>
              </a:rPr>
              <a:t> (CEO), </a:t>
            </a:r>
            <a:r>
              <a:rPr lang="en-US" i="1" dirty="0" smtClean="0">
                <a:solidFill>
                  <a:srgbClr val="1DACE4"/>
                </a:solidFill>
                <a:latin typeface="Arial Narrow"/>
                <a:cs typeface="Arial Narrow"/>
              </a:rPr>
              <a:t>Jingle Ball</a:t>
            </a:r>
            <a:r>
              <a:rPr lang="en-US" dirty="0" smtClean="0">
                <a:latin typeface="Arial Narrow"/>
                <a:cs typeface="Arial Narrow"/>
              </a:rPr>
              <a:t>, </a:t>
            </a:r>
            <a:r>
              <a:rPr lang="en-US" i="1" dirty="0" smtClean="0">
                <a:solidFill>
                  <a:srgbClr val="1DACE4"/>
                </a:solidFill>
                <a:latin typeface="Arial Narrow"/>
                <a:cs typeface="Arial Narrow"/>
              </a:rPr>
              <a:t>CCME</a:t>
            </a:r>
            <a:r>
              <a:rPr lang="en-US" i="1" dirty="0" smtClean="0">
                <a:latin typeface="Arial Narrow"/>
                <a:cs typeface="Arial Narrow"/>
              </a:rPr>
              <a:t>,</a:t>
            </a:r>
            <a:r>
              <a:rPr lang="en-US" dirty="0" smtClean="0">
                <a:latin typeface="Arial Narrow"/>
                <a:cs typeface="Arial Narrow"/>
              </a:rPr>
              <a:t> along with some others. I then organized them into the different divisions of </a:t>
            </a:r>
            <a:r>
              <a:rPr lang="en-US" dirty="0" smtClean="0">
                <a:solidFill>
                  <a:srgbClr val="000000"/>
                </a:solidFill>
                <a:latin typeface="Arial Narrow"/>
                <a:cs typeface="Arial Narrow"/>
              </a:rPr>
              <a:t>Clear Channel</a:t>
            </a:r>
            <a:r>
              <a:rPr lang="en-US" dirty="0" smtClean="0">
                <a:latin typeface="Arial Narrow"/>
                <a:cs typeface="Arial Narrow"/>
              </a:rPr>
              <a:t>, </a:t>
            </a:r>
            <a:r>
              <a:rPr lang="en-US" b="1" dirty="0" smtClean="0">
                <a:latin typeface="Arial Narrow"/>
                <a:cs typeface="Arial Narrow"/>
              </a:rPr>
              <a:t>Clear Channel Media + Entertainment</a:t>
            </a:r>
            <a:r>
              <a:rPr lang="en-US" dirty="0" smtClean="0">
                <a:latin typeface="Arial Narrow"/>
                <a:cs typeface="Arial Narrow"/>
              </a:rPr>
              <a:t> and </a:t>
            </a:r>
            <a:r>
              <a:rPr lang="en-US" b="1" dirty="0" smtClean="0">
                <a:solidFill>
                  <a:srgbClr val="000000"/>
                </a:solidFill>
                <a:latin typeface="Arial Narrow"/>
                <a:cs typeface="Arial Narrow"/>
              </a:rPr>
              <a:t>Clear Channel Outdoor</a:t>
            </a:r>
            <a:r>
              <a:rPr lang="en-US" dirty="0" smtClean="0">
                <a:latin typeface="Arial Narrow"/>
                <a:cs typeface="Arial Narrow"/>
              </a:rPr>
              <a:t>. From there, I organized the articles under </a:t>
            </a:r>
            <a:r>
              <a:rPr lang="en-US" i="1" dirty="0" smtClean="0">
                <a:latin typeface="Arial Narrow"/>
                <a:cs typeface="Arial Narrow"/>
              </a:rPr>
              <a:t>broadcasts</a:t>
            </a:r>
            <a:r>
              <a:rPr lang="en-US" dirty="0" smtClean="0">
                <a:latin typeface="Arial Narrow"/>
                <a:cs typeface="Arial Narrow"/>
              </a:rPr>
              <a:t>, </a:t>
            </a:r>
            <a:r>
              <a:rPr lang="en-US" i="1" dirty="0" smtClean="0">
                <a:latin typeface="Arial Narrow"/>
                <a:cs typeface="Arial Narrow"/>
              </a:rPr>
              <a:t>corporate news</a:t>
            </a:r>
            <a:r>
              <a:rPr lang="en-US" dirty="0" smtClean="0">
                <a:latin typeface="Arial Narrow"/>
                <a:cs typeface="Arial Narrow"/>
              </a:rPr>
              <a:t>, </a:t>
            </a:r>
            <a:r>
              <a:rPr lang="en-US" i="1" dirty="0" smtClean="0">
                <a:latin typeface="Arial Narrow"/>
                <a:cs typeface="Arial Narrow"/>
              </a:rPr>
              <a:t>general news</a:t>
            </a:r>
            <a:r>
              <a:rPr lang="en-US" dirty="0" smtClean="0">
                <a:latin typeface="Arial Narrow"/>
                <a:cs typeface="Arial Narrow"/>
              </a:rPr>
              <a:t>, </a:t>
            </a:r>
            <a:r>
              <a:rPr lang="en-US" i="1" dirty="0" smtClean="0">
                <a:latin typeface="Arial Narrow"/>
                <a:cs typeface="Arial Narrow"/>
              </a:rPr>
              <a:t>local news</a:t>
            </a:r>
            <a:r>
              <a:rPr lang="en-US" dirty="0" smtClean="0">
                <a:latin typeface="Arial Narrow"/>
                <a:cs typeface="Arial Narrow"/>
              </a:rPr>
              <a:t>, and also added a </a:t>
            </a:r>
            <a:r>
              <a:rPr lang="en-US" i="1" dirty="0" smtClean="0">
                <a:latin typeface="Arial Narrow"/>
                <a:cs typeface="Arial Narrow"/>
              </a:rPr>
              <a:t>competitive landscape</a:t>
            </a:r>
            <a:r>
              <a:rPr lang="en-US" dirty="0" smtClean="0">
                <a:latin typeface="Arial Narrow"/>
                <a:cs typeface="Arial Narrow"/>
              </a:rPr>
              <a:t> category in which I would include articles about </a:t>
            </a:r>
            <a:r>
              <a:rPr lang="en-US" dirty="0" err="1" smtClean="0">
                <a:latin typeface="Arial Narrow"/>
                <a:cs typeface="Arial Narrow"/>
              </a:rPr>
              <a:t>Spotify</a:t>
            </a:r>
            <a:r>
              <a:rPr lang="en-US" dirty="0" smtClean="0">
                <a:latin typeface="Arial Narrow"/>
                <a:cs typeface="Arial Narrow"/>
              </a:rPr>
              <a:t>, Pandora, CBS, etc. I would make a full report including the outlet, date, headline, URL, and text of the article. It would be sent out the company-wide the following day.</a:t>
            </a:r>
            <a:endParaRPr lang="en-US" i="1" dirty="0">
              <a:latin typeface="Arial Narrow"/>
              <a:cs typeface="Arial Narrow"/>
            </a:endParaRPr>
          </a:p>
        </p:txBody>
      </p:sp>
      <p:sp>
        <p:nvSpPr>
          <p:cNvPr id="4" name="Title 3"/>
          <p:cNvSpPr>
            <a:spLocks noGrp="1"/>
          </p:cNvSpPr>
          <p:nvPr>
            <p:ph type="title"/>
          </p:nvPr>
        </p:nvSpPr>
        <p:spPr>
          <a:xfrm>
            <a:off x="457200" y="274639"/>
            <a:ext cx="8229600" cy="1503362"/>
          </a:xfrm>
        </p:spPr>
        <p:txBody>
          <a:bodyPr>
            <a:noAutofit/>
          </a:bodyPr>
          <a:lstStyle/>
          <a:p>
            <a:r>
              <a:rPr lang="en-US" sz="2400" b="1" dirty="0" smtClean="0">
                <a:solidFill>
                  <a:srgbClr val="FF0000"/>
                </a:solidFill>
                <a:latin typeface="Arial Narrow"/>
                <a:cs typeface="Arial Narrow"/>
              </a:rPr>
              <a:t>MEDIA MONITORING.  </a:t>
            </a:r>
            <a:r>
              <a:rPr lang="en-US" sz="2400" b="1" dirty="0" smtClean="0">
                <a:latin typeface="Arial Narrow"/>
                <a:cs typeface="Arial Narrow"/>
              </a:rPr>
              <a:t>I</a:t>
            </a:r>
            <a:r>
              <a:rPr lang="en-US" sz="2400" b="1" dirty="0" smtClean="0">
                <a:solidFill>
                  <a:srgbClr val="FF0000"/>
                </a:solidFill>
                <a:latin typeface="Arial Narrow"/>
                <a:cs typeface="Arial Narrow"/>
              </a:rPr>
              <a:t> </a:t>
            </a:r>
            <a:r>
              <a:rPr lang="en-US" sz="2400" dirty="0" smtClean="0">
                <a:latin typeface="Arial Narrow"/>
                <a:cs typeface="Arial Narrow"/>
              </a:rPr>
              <a:t>Assisted with Clear Channel Communities in creating a template for a quarterly newsletter that is distributed throughout the company daily. </a:t>
            </a:r>
            <a:br>
              <a:rPr lang="en-US" sz="2400" dirty="0" smtClean="0">
                <a:latin typeface="Arial Narrow"/>
                <a:cs typeface="Arial Narrow"/>
              </a:rPr>
            </a:br>
            <a:endParaRPr lang="en-US" sz="2400" dirty="0">
              <a:latin typeface="Arial Narrow"/>
              <a:cs typeface="Arial Narrow"/>
            </a:endParaRPr>
          </a:p>
        </p:txBody>
      </p:sp>
    </p:spTree>
    <p:extLst>
      <p:ext uri="{BB962C8B-B14F-4D97-AF65-F5344CB8AC3E}">
        <p14:creationId xmlns:p14="http://schemas.microsoft.com/office/powerpoint/2010/main" val="355016641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479" y="299900"/>
            <a:ext cx="8229600" cy="899700"/>
          </a:xfrm>
        </p:spPr>
        <p:txBody>
          <a:bodyPr>
            <a:noAutofit/>
          </a:bodyPr>
          <a:lstStyle/>
          <a:p>
            <a:r>
              <a:rPr lang="en-US" sz="2800" dirty="0" smtClean="0">
                <a:latin typeface="Arial Narrow"/>
                <a:cs typeface="Arial Narrow"/>
              </a:rPr>
              <a:t/>
            </a:r>
            <a:br>
              <a:rPr lang="en-US" sz="2800" dirty="0" smtClean="0">
                <a:latin typeface="Arial Narrow"/>
                <a:cs typeface="Arial Narrow"/>
              </a:rPr>
            </a:br>
            <a:endParaRPr lang="en-US" sz="2800" dirty="0">
              <a:latin typeface="Arial Narrow"/>
              <a:cs typeface="Arial Narrow"/>
            </a:endParaRPr>
          </a:p>
        </p:txBody>
      </p:sp>
      <p:pic>
        <p:nvPicPr>
          <p:cNvPr id="7" name="Picture 6" descr="Screen Shot 2014-09-09 at 10.10.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870" y="1719765"/>
            <a:ext cx="9009130" cy="4431373"/>
          </a:xfrm>
          <a:prstGeom prst="rect">
            <a:avLst/>
          </a:prstGeom>
        </p:spPr>
      </p:pic>
      <p:sp>
        <p:nvSpPr>
          <p:cNvPr id="3" name="TextBox 2"/>
          <p:cNvSpPr txBox="1"/>
          <p:nvPr/>
        </p:nvSpPr>
        <p:spPr>
          <a:xfrm>
            <a:off x="1" y="158770"/>
            <a:ext cx="9144000" cy="1569660"/>
          </a:xfrm>
          <a:prstGeom prst="rect">
            <a:avLst/>
          </a:prstGeom>
          <a:noFill/>
        </p:spPr>
        <p:txBody>
          <a:bodyPr wrap="square" rtlCol="0">
            <a:spAutoFit/>
          </a:bodyPr>
          <a:lstStyle/>
          <a:p>
            <a:pPr algn="ctr"/>
            <a:r>
              <a:rPr lang="en-US" sz="2400" dirty="0">
                <a:latin typeface="Arial Narrow"/>
                <a:cs typeface="Arial Narrow"/>
              </a:rPr>
              <a:t>I assisted with compiling </a:t>
            </a:r>
            <a:r>
              <a:rPr lang="en-US" sz="2400" b="1" dirty="0">
                <a:solidFill>
                  <a:srgbClr val="FF0000"/>
                </a:solidFill>
                <a:latin typeface="Arial Narrow"/>
                <a:cs typeface="Arial Narrow"/>
              </a:rPr>
              <a:t>MEDIA REPORTS </a:t>
            </a:r>
            <a:r>
              <a:rPr lang="en-US" sz="2400" dirty="0">
                <a:latin typeface="Arial Narrow"/>
                <a:cs typeface="Arial Narrow"/>
              </a:rPr>
              <a:t>for various </a:t>
            </a:r>
            <a:r>
              <a:rPr lang="en-US" sz="2400" b="1" dirty="0">
                <a:solidFill>
                  <a:srgbClr val="1DB9F8"/>
                </a:solidFill>
                <a:latin typeface="Arial Narrow"/>
                <a:cs typeface="Arial Narrow"/>
              </a:rPr>
              <a:t>Clear </a:t>
            </a:r>
            <a:br>
              <a:rPr lang="en-US" sz="2400" b="1" dirty="0">
                <a:solidFill>
                  <a:srgbClr val="1DB9F8"/>
                </a:solidFill>
                <a:latin typeface="Arial Narrow"/>
                <a:cs typeface="Arial Narrow"/>
              </a:rPr>
            </a:br>
            <a:r>
              <a:rPr lang="en-US" sz="2400" b="1" dirty="0">
                <a:solidFill>
                  <a:srgbClr val="1DB9F8"/>
                </a:solidFill>
                <a:latin typeface="Arial Narrow"/>
                <a:cs typeface="Arial Narrow"/>
              </a:rPr>
              <a:t>Channel</a:t>
            </a:r>
            <a:r>
              <a:rPr lang="en-US" sz="2400" dirty="0">
                <a:latin typeface="Arial Narrow"/>
                <a:cs typeface="Arial Narrow"/>
              </a:rPr>
              <a:t> events with a focus on estimating </a:t>
            </a:r>
            <a:r>
              <a:rPr lang="en-US" sz="2400" b="1" dirty="0">
                <a:effectLst>
                  <a:glow rad="228600">
                    <a:srgbClr val="F3F501">
                      <a:alpha val="40000"/>
                    </a:srgbClr>
                  </a:glow>
                </a:effectLst>
                <a:latin typeface="Arial Narrow"/>
                <a:cs typeface="Arial Narrow"/>
              </a:rPr>
              <a:t>total </a:t>
            </a:r>
            <a:r>
              <a:rPr lang="en-US" sz="2400" b="1" dirty="0" smtClean="0">
                <a:effectLst>
                  <a:glow rad="228600">
                    <a:srgbClr val="F3F501">
                      <a:alpha val="40000"/>
                    </a:srgbClr>
                  </a:glow>
                </a:effectLst>
                <a:latin typeface="Arial Narrow"/>
                <a:cs typeface="Arial Narrow"/>
              </a:rPr>
              <a:t>impressions </a:t>
            </a:r>
            <a:r>
              <a:rPr lang="en-US" sz="2400" dirty="0" smtClean="0">
                <a:latin typeface="Arial Narrow"/>
                <a:cs typeface="Arial Narrow"/>
              </a:rPr>
              <a:t>and </a:t>
            </a:r>
            <a:r>
              <a:rPr lang="en-US" sz="2400" b="1" dirty="0" smtClean="0">
                <a:effectLst>
                  <a:glow rad="228600">
                    <a:srgbClr val="F3F501">
                      <a:alpha val="40000"/>
                    </a:srgbClr>
                  </a:glow>
                </a:effectLst>
                <a:latin typeface="Arial Narrow"/>
                <a:cs typeface="Arial Narrow"/>
              </a:rPr>
              <a:t>publicity values</a:t>
            </a:r>
            <a:r>
              <a:rPr lang="en-US" sz="2400" dirty="0" smtClean="0">
                <a:latin typeface="Arial Narrow"/>
                <a:cs typeface="Arial Narrow"/>
              </a:rPr>
              <a:t>.</a:t>
            </a:r>
            <a:r>
              <a:rPr lang="en-US" sz="2400" dirty="0">
                <a:latin typeface="Arial Narrow"/>
                <a:cs typeface="Arial Narrow"/>
              </a:rPr>
              <a:t> </a:t>
            </a:r>
            <a:endParaRPr lang="en-US" sz="2400" dirty="0"/>
          </a:p>
        </p:txBody>
      </p:sp>
    </p:spTree>
    <p:extLst>
      <p:ext uri="{BB962C8B-B14F-4D97-AF65-F5344CB8AC3E}">
        <p14:creationId xmlns:p14="http://schemas.microsoft.com/office/powerpoint/2010/main" val="121208640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96" t="9726" r="3986" b="38268"/>
          <a:stretch/>
        </p:blipFill>
        <p:spPr>
          <a:xfrm>
            <a:off x="5221362" y="0"/>
            <a:ext cx="3922637" cy="3051920"/>
          </a:xfrm>
          <a:prstGeom prst="rect">
            <a:avLst/>
          </a:prstGeom>
        </p:spPr>
      </p:pic>
      <p:pic>
        <p:nvPicPr>
          <p:cNvPr id="6" name="Picture 5"/>
          <p:cNvPicPr>
            <a:picLocks noChangeAspect="1"/>
          </p:cNvPicPr>
          <p:nvPr/>
        </p:nvPicPr>
        <p:blipFill rotWithShape="1">
          <a:blip r:embed="rId3"/>
          <a:srcRect l="1" t="3896" r="6489" b="20780"/>
          <a:stretch/>
        </p:blipFill>
        <p:spPr>
          <a:xfrm>
            <a:off x="1" y="0"/>
            <a:ext cx="2734160" cy="3069561"/>
          </a:xfrm>
          <a:prstGeom prst="rect">
            <a:avLst/>
          </a:prstGeom>
        </p:spPr>
      </p:pic>
      <p:pic>
        <p:nvPicPr>
          <p:cNvPr id="5" name="Picture 4"/>
          <p:cNvPicPr>
            <a:picLocks noChangeAspect="1"/>
          </p:cNvPicPr>
          <p:nvPr/>
        </p:nvPicPr>
        <p:blipFill rotWithShape="1">
          <a:blip r:embed="rId4"/>
          <a:srcRect l="15114" t="-738" r="22663" b="23384"/>
          <a:stretch/>
        </p:blipFill>
        <p:spPr>
          <a:xfrm>
            <a:off x="2504842" y="-53523"/>
            <a:ext cx="3439749" cy="3123085"/>
          </a:xfrm>
          <a:prstGeom prst="rect">
            <a:avLst/>
          </a:prstGeom>
        </p:spPr>
      </p:pic>
      <p:sp>
        <p:nvSpPr>
          <p:cNvPr id="3" name="Content Placeholder 2"/>
          <p:cNvSpPr>
            <a:spLocks noGrp="1"/>
          </p:cNvSpPr>
          <p:nvPr>
            <p:ph idx="1"/>
          </p:nvPr>
        </p:nvSpPr>
        <p:spPr>
          <a:xfrm>
            <a:off x="158758" y="3369462"/>
            <a:ext cx="8985242" cy="4053057"/>
          </a:xfrm>
        </p:spPr>
        <p:txBody>
          <a:bodyPr>
            <a:normAutofit/>
          </a:bodyPr>
          <a:lstStyle/>
          <a:p>
            <a:pPr marL="0" indent="0" algn="ctr">
              <a:buNone/>
            </a:pPr>
            <a:r>
              <a:rPr lang="en-US" sz="2400" dirty="0" smtClean="0">
                <a:latin typeface="Arial Narrow"/>
                <a:cs typeface="Arial Narrow"/>
              </a:rPr>
              <a:t>After any big </a:t>
            </a:r>
            <a:r>
              <a:rPr lang="en-US" sz="2400" b="1" dirty="0" smtClean="0">
                <a:solidFill>
                  <a:srgbClr val="1DB9F8"/>
                </a:solidFill>
                <a:latin typeface="Arial Narrow"/>
                <a:cs typeface="Arial Narrow"/>
              </a:rPr>
              <a:t>Clear Channel</a:t>
            </a:r>
            <a:r>
              <a:rPr lang="en-US" sz="2400" dirty="0" smtClean="0">
                <a:latin typeface="Arial Narrow"/>
                <a:cs typeface="Arial Narrow"/>
              </a:rPr>
              <a:t> or </a:t>
            </a:r>
            <a:r>
              <a:rPr lang="en-US" sz="2400" b="1" dirty="0" err="1" smtClean="0">
                <a:solidFill>
                  <a:srgbClr val="FF0000"/>
                </a:solidFill>
                <a:latin typeface="Arial Narrow"/>
                <a:cs typeface="Arial Narrow"/>
              </a:rPr>
              <a:t>iHeartRadio</a:t>
            </a:r>
            <a:r>
              <a:rPr lang="en-US" sz="2400" dirty="0" smtClean="0">
                <a:solidFill>
                  <a:srgbClr val="FF0000"/>
                </a:solidFill>
                <a:latin typeface="Arial Narrow"/>
                <a:cs typeface="Arial Narrow"/>
              </a:rPr>
              <a:t> </a:t>
            </a:r>
            <a:r>
              <a:rPr lang="en-US" sz="2400" dirty="0" smtClean="0">
                <a:latin typeface="Arial Narrow"/>
                <a:cs typeface="Arial Narrow"/>
              </a:rPr>
              <a:t>event, I created </a:t>
            </a:r>
            <a:r>
              <a:rPr lang="en-US" sz="2400" b="1" dirty="0" smtClean="0">
                <a:solidFill>
                  <a:srgbClr val="FF0000"/>
                </a:solidFill>
                <a:latin typeface="Arial Narrow"/>
                <a:cs typeface="Arial Narrow"/>
              </a:rPr>
              <a:t>MEDIA REPORTS </a:t>
            </a:r>
            <a:r>
              <a:rPr lang="en-US" sz="2400" dirty="0" smtClean="0">
                <a:latin typeface="Arial Narrow"/>
                <a:cs typeface="Arial Narrow"/>
              </a:rPr>
              <a:t>to estimate </a:t>
            </a:r>
            <a:r>
              <a:rPr lang="en-US" sz="2400" b="1" dirty="0" smtClean="0">
                <a:effectLst>
                  <a:glow rad="228600">
                    <a:srgbClr val="F3F501">
                      <a:alpha val="40000"/>
                    </a:srgbClr>
                  </a:glow>
                </a:effectLst>
                <a:latin typeface="Arial Narrow"/>
                <a:cs typeface="Arial Narrow"/>
              </a:rPr>
              <a:t>total impressions</a:t>
            </a:r>
            <a:r>
              <a:rPr lang="en-US" sz="2400" dirty="0" smtClean="0">
                <a:effectLst>
                  <a:glow>
                    <a:srgbClr val="FFFF00"/>
                  </a:glow>
                </a:effectLst>
                <a:latin typeface="Arial Narrow"/>
                <a:cs typeface="Arial Narrow"/>
              </a:rPr>
              <a:t>. </a:t>
            </a:r>
            <a:r>
              <a:rPr lang="en-US" sz="2400" dirty="0" smtClean="0">
                <a:latin typeface="Arial Narrow"/>
                <a:cs typeface="Arial Narrow"/>
              </a:rPr>
              <a:t>The previous slide features a report of articles featuring </a:t>
            </a:r>
            <a:r>
              <a:rPr lang="en-US" sz="2400" dirty="0" smtClean="0">
                <a:solidFill>
                  <a:srgbClr val="FF00FF"/>
                </a:solidFill>
                <a:latin typeface="Arial Narrow"/>
                <a:cs typeface="Arial Narrow"/>
              </a:rPr>
              <a:t>Lucy Hale </a:t>
            </a:r>
            <a:r>
              <a:rPr lang="en-US" sz="2400" dirty="0" smtClean="0">
                <a:latin typeface="Arial Narrow"/>
                <a:cs typeface="Arial Narrow"/>
              </a:rPr>
              <a:t>after she took the </a:t>
            </a:r>
            <a:r>
              <a:rPr lang="en-US" sz="2400" i="1" dirty="0" smtClean="0">
                <a:latin typeface="Arial Narrow"/>
                <a:cs typeface="Arial Narrow"/>
              </a:rPr>
              <a:t>Honda Stage </a:t>
            </a:r>
            <a:r>
              <a:rPr lang="en-US" sz="2400" dirty="0" smtClean="0">
                <a:latin typeface="Arial Narrow"/>
                <a:cs typeface="Arial Narrow"/>
              </a:rPr>
              <a:t>at the </a:t>
            </a:r>
            <a:r>
              <a:rPr lang="en-US" sz="2400" b="1" dirty="0" err="1" smtClean="0">
                <a:solidFill>
                  <a:srgbClr val="FF0000"/>
                </a:solidFill>
                <a:latin typeface="Arial Narrow"/>
                <a:cs typeface="Arial Narrow"/>
              </a:rPr>
              <a:t>iHeartRadio</a:t>
            </a:r>
            <a:r>
              <a:rPr lang="en-US" sz="2400" dirty="0" smtClean="0">
                <a:solidFill>
                  <a:srgbClr val="FF0000"/>
                </a:solidFill>
                <a:latin typeface="Arial Narrow"/>
                <a:cs typeface="Arial Narrow"/>
              </a:rPr>
              <a:t> </a:t>
            </a:r>
            <a:r>
              <a:rPr lang="en-US" sz="2400" dirty="0" smtClean="0">
                <a:latin typeface="Arial Narrow"/>
                <a:cs typeface="Arial Narrow"/>
              </a:rPr>
              <a:t>Theater this summer. When creating media reports, I made a report similar to that of the daily news, as well as an excel report. On excel, I noted the circulation of the outlet, which I received from </a:t>
            </a:r>
            <a:r>
              <a:rPr lang="en-US" sz="2400" b="1" dirty="0" err="1" smtClean="0">
                <a:solidFill>
                  <a:srgbClr val="000090"/>
                </a:solidFill>
                <a:latin typeface="Arial Narrow"/>
                <a:cs typeface="Arial Narrow"/>
              </a:rPr>
              <a:t>Cision</a:t>
            </a:r>
            <a:r>
              <a:rPr lang="en-US" sz="2400" dirty="0" smtClean="0">
                <a:latin typeface="Arial Narrow"/>
                <a:cs typeface="Arial Narrow"/>
              </a:rPr>
              <a:t>, and from there, used a formula to create the </a:t>
            </a:r>
            <a:r>
              <a:rPr lang="en-US" sz="2400" b="1" dirty="0">
                <a:effectLst>
                  <a:glow rad="228600">
                    <a:srgbClr val="F3F501">
                      <a:alpha val="40000"/>
                    </a:srgbClr>
                  </a:glow>
                </a:effectLst>
                <a:latin typeface="Arial Narrow"/>
                <a:cs typeface="Arial Narrow"/>
              </a:rPr>
              <a:t>publicity value</a:t>
            </a:r>
            <a:r>
              <a:rPr lang="en-US" sz="2400" dirty="0" smtClean="0">
                <a:latin typeface="Arial Narrow"/>
                <a:cs typeface="Arial Narrow"/>
              </a:rPr>
              <a:t>. Then, I’d total it up to get the </a:t>
            </a:r>
            <a:r>
              <a:rPr lang="en-US" sz="2400" b="1" dirty="0" smtClean="0">
                <a:effectLst>
                  <a:glow rad="228600">
                    <a:srgbClr val="F3F501">
                      <a:alpha val="40000"/>
                    </a:srgbClr>
                  </a:glow>
                </a:effectLst>
                <a:latin typeface="Arial Narrow"/>
                <a:cs typeface="Arial Narrow"/>
              </a:rPr>
              <a:t>total impressions </a:t>
            </a:r>
            <a:r>
              <a:rPr lang="en-US" sz="2400" dirty="0" smtClean="0">
                <a:latin typeface="Arial Narrow"/>
                <a:cs typeface="Arial Narrow"/>
              </a:rPr>
              <a:t>from that event.</a:t>
            </a:r>
          </a:p>
          <a:p>
            <a:endParaRPr lang="en-US" dirty="0"/>
          </a:p>
        </p:txBody>
      </p:sp>
    </p:spTree>
    <p:extLst>
      <p:ext uri="{BB962C8B-B14F-4D97-AF65-F5344CB8AC3E}">
        <p14:creationId xmlns:p14="http://schemas.microsoft.com/office/powerpoint/2010/main" val="7595258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1029"/>
            <a:ext cx="8229600" cy="2536529"/>
          </a:xfrm>
        </p:spPr>
        <p:txBody>
          <a:bodyPr>
            <a:noAutofit/>
          </a:bodyPr>
          <a:lstStyle/>
          <a:p>
            <a:r>
              <a:rPr lang="en-US" sz="2400" dirty="0" smtClean="0">
                <a:latin typeface="Arial Narrow"/>
                <a:cs typeface="Arial Narrow"/>
              </a:rPr>
              <a:t>I </a:t>
            </a:r>
            <a:r>
              <a:rPr lang="en-US" sz="2400" u="sng" dirty="0" smtClean="0">
                <a:latin typeface="Arial Narrow"/>
                <a:cs typeface="Arial Narrow"/>
              </a:rPr>
              <a:t>responded to PR inbox inquiries </a:t>
            </a:r>
            <a:r>
              <a:rPr lang="en-US" sz="2400" dirty="0" smtClean="0">
                <a:latin typeface="Arial Narrow"/>
                <a:cs typeface="Arial Narrow"/>
              </a:rPr>
              <a:t>by reaching out to local markets. </a:t>
            </a:r>
            <a:br>
              <a:rPr lang="en-US" sz="2400" dirty="0" smtClean="0">
                <a:latin typeface="Arial Narrow"/>
                <a:cs typeface="Arial Narrow"/>
              </a:rPr>
            </a:br>
            <a:endParaRPr lang="en-US" sz="2400" dirty="0">
              <a:latin typeface="Arial Narrow"/>
              <a:cs typeface="Arial Narrow"/>
            </a:endParaRPr>
          </a:p>
        </p:txBody>
      </p:sp>
      <p:pic>
        <p:nvPicPr>
          <p:cNvPr id="4" name="Picture 3" descr="ps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3216"/>
            <a:ext cx="8731250" cy="4748038"/>
          </a:xfrm>
          <a:prstGeom prst="rect">
            <a:avLst/>
          </a:prstGeom>
        </p:spPr>
      </p:pic>
      <p:pic>
        <p:nvPicPr>
          <p:cNvPr id="5" name="Picture 4" descr="psa2.png"/>
          <p:cNvPicPr>
            <a:picLocks noChangeAspect="1"/>
          </p:cNvPicPr>
          <p:nvPr/>
        </p:nvPicPr>
        <p:blipFill rotWithShape="1">
          <a:blip r:embed="rId3">
            <a:extLst>
              <a:ext uri="{28A0092B-C50C-407E-A947-70E740481C1C}">
                <a14:useLocalDpi xmlns:a14="http://schemas.microsoft.com/office/drawing/2010/main" val="0"/>
              </a:ext>
            </a:extLst>
          </a:blip>
          <a:srcRect l="-27868" r="27868"/>
          <a:stretch/>
        </p:blipFill>
        <p:spPr>
          <a:xfrm>
            <a:off x="-1097280" y="1325001"/>
            <a:ext cx="10163956" cy="5532999"/>
          </a:xfrm>
          <a:prstGeom prst="rect">
            <a:avLst/>
          </a:prstGeom>
        </p:spPr>
      </p:pic>
      <p:sp>
        <p:nvSpPr>
          <p:cNvPr id="7" name="TextBox 6"/>
          <p:cNvSpPr txBox="1"/>
          <p:nvPr/>
        </p:nvSpPr>
        <p:spPr>
          <a:xfrm>
            <a:off x="4361971" y="1203551"/>
            <a:ext cx="4651378" cy="1021556"/>
          </a:xfrm>
          <a:prstGeom prst="wedgeRoundRectCallout">
            <a:avLst>
              <a:gd name="adj1" fmla="val -43883"/>
              <a:gd name="adj2" fmla="val 96037"/>
              <a:gd name="adj3" fmla="val 16667"/>
            </a:avLst>
          </a:prstGeom>
          <a:solidFill>
            <a:srgbClr val="1DB9F8"/>
          </a:solidFill>
          <a:ln w="38100" cmpd="sng">
            <a:solidFill>
              <a:schemeClr val="tx1"/>
            </a:solidFill>
          </a:ln>
        </p:spPr>
        <p:txBody>
          <a:bodyPr wrap="square" rtlCol="0">
            <a:spAutoFit/>
          </a:bodyPr>
          <a:lstStyle/>
          <a:p>
            <a:r>
              <a:rPr lang="en-US" b="1" dirty="0" smtClean="0">
                <a:latin typeface="Arial Narrow"/>
                <a:cs typeface="Arial Narrow"/>
              </a:rPr>
              <a:t>Hi Chuck, This email was in the PR inbox. There is no obligation, but if you are interested please contact the sender directly. Thanks!</a:t>
            </a:r>
            <a:endParaRPr lang="en-US" b="1" dirty="0">
              <a:latin typeface="Arial Narrow"/>
              <a:cs typeface="Arial Narrow"/>
            </a:endParaRPr>
          </a:p>
        </p:txBody>
      </p:sp>
    </p:spTree>
    <p:extLst>
      <p:ext uri="{BB962C8B-B14F-4D97-AF65-F5344CB8AC3E}">
        <p14:creationId xmlns:p14="http://schemas.microsoft.com/office/powerpoint/2010/main" val="392681370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728832"/>
          </a:xfrm>
        </p:spPr>
        <p:txBody>
          <a:bodyPr>
            <a:noAutofit/>
          </a:bodyPr>
          <a:lstStyle/>
          <a:p>
            <a:r>
              <a:rPr lang="en-US" sz="2400" dirty="0" smtClean="0">
                <a:latin typeface="Arial Narrow"/>
                <a:cs typeface="Arial Narrow"/>
              </a:rPr>
              <a:t>I searched </a:t>
            </a:r>
            <a:r>
              <a:rPr lang="en-US" sz="2400" b="1" dirty="0" err="1" smtClean="0">
                <a:solidFill>
                  <a:srgbClr val="000090"/>
                </a:solidFill>
                <a:latin typeface="Arial Narrow"/>
                <a:cs typeface="Arial Narrow"/>
              </a:rPr>
              <a:t>Cision</a:t>
            </a:r>
            <a:r>
              <a:rPr lang="en-US" sz="2400" dirty="0" smtClean="0">
                <a:solidFill>
                  <a:srgbClr val="000090"/>
                </a:solidFill>
                <a:latin typeface="Arial Narrow"/>
                <a:cs typeface="Arial Narrow"/>
              </a:rPr>
              <a:t> </a:t>
            </a:r>
            <a:r>
              <a:rPr lang="en-US" sz="2400" dirty="0" smtClean="0">
                <a:latin typeface="Arial Narrow"/>
                <a:cs typeface="Arial Narrow"/>
              </a:rPr>
              <a:t>to find updated information on media contacts…. </a:t>
            </a:r>
            <a:br>
              <a:rPr lang="en-US" sz="2400" dirty="0" smtClean="0">
                <a:latin typeface="Arial Narrow"/>
                <a:cs typeface="Arial Narrow"/>
              </a:rPr>
            </a:br>
            <a:endParaRPr lang="en-US" sz="2400" dirty="0">
              <a:latin typeface="Arial Narrow"/>
              <a:cs typeface="Arial Narrow"/>
            </a:endParaRPr>
          </a:p>
        </p:txBody>
      </p:sp>
      <p:pic>
        <p:nvPicPr>
          <p:cNvPr id="4" name="Content Placeholder 3" descr="cision-2.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689" t="9153" r="15618" b="8363"/>
          <a:stretch/>
        </p:blipFill>
        <p:spPr>
          <a:xfrm>
            <a:off x="0" y="1146675"/>
            <a:ext cx="9144000" cy="5451119"/>
          </a:xfrm>
        </p:spPr>
      </p:pic>
    </p:spTree>
    <p:extLst>
      <p:ext uri="{BB962C8B-B14F-4D97-AF65-F5344CB8AC3E}">
        <p14:creationId xmlns:p14="http://schemas.microsoft.com/office/powerpoint/2010/main" val="199468142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174875"/>
          </a:xfrm>
        </p:spPr>
        <p:txBody>
          <a:bodyPr>
            <a:noAutofit/>
          </a:bodyPr>
          <a:lstStyle/>
          <a:p>
            <a:r>
              <a:rPr lang="en-US" sz="2400" dirty="0" smtClean="0">
                <a:latin typeface="Arial Narrow"/>
                <a:cs typeface="Arial Narrow"/>
              </a:rPr>
              <a:t>…which I then used </a:t>
            </a:r>
            <a:r>
              <a:rPr lang="en-US" sz="2400" smtClean="0">
                <a:latin typeface="Arial Narrow"/>
                <a:cs typeface="Arial Narrow"/>
              </a:rPr>
              <a:t>to</a:t>
            </a:r>
            <a:r>
              <a:rPr lang="en-US" sz="2400">
                <a:latin typeface="Arial Narrow"/>
                <a:cs typeface="Arial Narrow"/>
              </a:rPr>
              <a:t> </a:t>
            </a:r>
            <a:r>
              <a:rPr lang="en-US" sz="2400" smtClean="0">
                <a:latin typeface="Arial Narrow"/>
                <a:cs typeface="Arial Narrow"/>
              </a:rPr>
              <a:t>help </a:t>
            </a:r>
            <a:r>
              <a:rPr lang="en-US" sz="2400" dirty="0" smtClean="0">
                <a:latin typeface="Arial Narrow"/>
                <a:cs typeface="Arial Narrow"/>
              </a:rPr>
              <a:t>create </a:t>
            </a:r>
            <a:r>
              <a:rPr lang="en-US" sz="2400" u="sng" dirty="0" smtClean="0">
                <a:solidFill>
                  <a:srgbClr val="800000"/>
                </a:solidFill>
                <a:latin typeface="Arial Narrow"/>
                <a:cs typeface="Arial Narrow"/>
              </a:rPr>
              <a:t>mailing lists</a:t>
            </a:r>
            <a:r>
              <a:rPr lang="en-US" sz="2400" dirty="0" smtClean="0">
                <a:solidFill>
                  <a:srgbClr val="800000"/>
                </a:solidFill>
                <a:latin typeface="Arial Narrow"/>
                <a:cs typeface="Arial Narrow"/>
              </a:rPr>
              <a:t> </a:t>
            </a:r>
            <a:r>
              <a:rPr lang="en-US" sz="2400" dirty="0" smtClean="0">
                <a:latin typeface="Arial Narrow"/>
                <a:cs typeface="Arial Narrow"/>
              </a:rPr>
              <a:t>needed for various events.  </a:t>
            </a:r>
            <a:br>
              <a:rPr lang="en-US" sz="2400" dirty="0" smtClean="0">
                <a:latin typeface="Arial Narrow"/>
                <a:cs typeface="Arial Narrow"/>
              </a:rPr>
            </a:br>
            <a:endParaRPr lang="en-US" sz="2400" dirty="0">
              <a:latin typeface="Arial Narrow"/>
              <a:cs typeface="Arial Narrow"/>
            </a:endParaRPr>
          </a:p>
        </p:txBody>
      </p:sp>
      <p:pic>
        <p:nvPicPr>
          <p:cNvPr id="8" name="Content Placeholder 7" descr="Screen Shot 2014-10-07 at 12.24.46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414" t="1810" b="2060"/>
          <a:stretch/>
        </p:blipFill>
        <p:spPr>
          <a:xfrm>
            <a:off x="264596" y="1570063"/>
            <a:ext cx="8608192" cy="5114479"/>
          </a:xfrm>
        </p:spPr>
      </p:pic>
      <p:sp>
        <p:nvSpPr>
          <p:cNvPr id="12" name="Right Arrow 11"/>
          <p:cNvSpPr/>
          <p:nvPr/>
        </p:nvSpPr>
        <p:spPr>
          <a:xfrm>
            <a:off x="1411180" y="1040828"/>
            <a:ext cx="5327201" cy="111139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728694" y="1393652"/>
            <a:ext cx="4198258" cy="369332"/>
          </a:xfrm>
          <a:prstGeom prst="rect">
            <a:avLst/>
          </a:prstGeom>
          <a:noFill/>
        </p:spPr>
        <p:txBody>
          <a:bodyPr wrap="square" rtlCol="0">
            <a:spAutoFit/>
          </a:bodyPr>
          <a:lstStyle/>
          <a:p>
            <a:pPr algn="ctr"/>
            <a:r>
              <a:rPr lang="en-US" b="1" u="sng" dirty="0" smtClean="0">
                <a:latin typeface="Arial Narrow"/>
                <a:cs typeface="Arial Narrow"/>
              </a:rPr>
              <a:t>EDM CONTACTS</a:t>
            </a:r>
            <a:endParaRPr lang="en-US" b="1" u="sng" dirty="0">
              <a:latin typeface="Arial Narrow"/>
              <a:cs typeface="Arial Narrow"/>
            </a:endParaRPr>
          </a:p>
        </p:txBody>
      </p:sp>
    </p:spTree>
    <p:extLst>
      <p:ext uri="{BB962C8B-B14F-4D97-AF65-F5344CB8AC3E}">
        <p14:creationId xmlns:p14="http://schemas.microsoft.com/office/powerpoint/2010/main" val="289568504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5324</TotalTime>
  <Words>589</Words>
  <Application>Microsoft Macintosh PowerPoint</Application>
  <PresentationFormat>On-screen Show (4:3)</PresentationFormat>
  <Paragraphs>27</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Here are some of the tasks that kept me busy...</vt:lpstr>
      <vt:lpstr>MEDIA MONITORING.  I Assisted with Clear Channel Communities in creating a template for a quarterly newsletter that is distributed throughout the company daily.  </vt:lpstr>
      <vt:lpstr> </vt:lpstr>
      <vt:lpstr>PowerPoint Presentation</vt:lpstr>
      <vt:lpstr>I responded to PR inbox inquiries by reaching out to local markets.  </vt:lpstr>
      <vt:lpstr>I searched Cision to find updated information on media contacts….  </vt:lpstr>
      <vt:lpstr>…which I then used to help create mailing lists needed for various events.   </vt:lpstr>
      <vt:lpstr>I helped write a Q&amp;A for RYAN SEACREST</vt:lpstr>
      <vt:lpstr>And I had the opportunity to see some great musical performances!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Communication/Marketing Internship with Clear Channel Entertainment+Media</dc:title>
  <dc:creator>Zoë Zimmerman</dc:creator>
  <cp:lastModifiedBy>Zoë Zimmerman</cp:lastModifiedBy>
  <cp:revision>32</cp:revision>
  <dcterms:created xsi:type="dcterms:W3CDTF">2014-09-10T00:30:54Z</dcterms:created>
  <dcterms:modified xsi:type="dcterms:W3CDTF">2016-01-08T17:45:15Z</dcterms:modified>
</cp:coreProperties>
</file>